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74" r:id="rId7"/>
    <p:sldId id="258" r:id="rId8"/>
    <p:sldId id="259" r:id="rId9"/>
    <p:sldId id="260" r:id="rId10"/>
    <p:sldId id="261" r:id="rId11"/>
    <p:sldId id="277" r:id="rId12"/>
    <p:sldId id="263" r:id="rId13"/>
    <p:sldId id="264" r:id="rId14"/>
    <p:sldId id="265" r:id="rId15"/>
    <p:sldId id="266" r:id="rId16"/>
    <p:sldId id="275" r:id="rId17"/>
    <p:sldId id="276" r:id="rId18"/>
    <p:sldId id="267" r:id="rId19"/>
    <p:sldId id="278" r:id="rId20"/>
    <p:sldId id="272" r:id="rId21"/>
    <p:sldId id="273" r:id="rId22"/>
    <p:sldId id="270" r:id="rId23"/>
    <p:sldId id="271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A4"/>
    <a:srgbClr val="003352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>
        <p:scale>
          <a:sx n="66" d="100"/>
          <a:sy n="66" d="100"/>
        </p:scale>
        <p:origin x="858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CA2DA-0546-430F-BD47-875A1A56DB9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06EDFF-B3A0-4839-835B-04A6CD5C4368}">
      <dgm:prSet/>
      <dgm:spPr/>
      <dgm:t>
        <a:bodyPr/>
        <a:lstStyle/>
        <a:p>
          <a:r>
            <a:rPr lang="en-US"/>
            <a:t>Create a dedicated File System for handling encrypted file for optimized Read/Write operations.</a:t>
          </a:r>
        </a:p>
      </dgm:t>
    </dgm:pt>
    <dgm:pt modelId="{F0D8A309-48BC-4911-9CE5-F4B5595AE440}" type="parTrans" cxnId="{8DDE70B7-46AB-4DC3-8210-E95E7656B8B3}">
      <dgm:prSet/>
      <dgm:spPr/>
      <dgm:t>
        <a:bodyPr/>
        <a:lstStyle/>
        <a:p>
          <a:endParaRPr lang="en-US"/>
        </a:p>
      </dgm:t>
    </dgm:pt>
    <dgm:pt modelId="{0D340EB3-DC20-4AAB-8387-B2D05C458BEC}" type="sibTrans" cxnId="{8DDE70B7-46AB-4DC3-8210-E95E7656B8B3}">
      <dgm:prSet/>
      <dgm:spPr/>
      <dgm:t>
        <a:bodyPr/>
        <a:lstStyle/>
        <a:p>
          <a:endParaRPr lang="en-US"/>
        </a:p>
      </dgm:t>
    </dgm:pt>
    <dgm:pt modelId="{884F4133-D7FF-4D68-AC15-090FCEBB695C}">
      <dgm:prSet/>
      <dgm:spPr/>
      <dgm:t>
        <a:bodyPr/>
        <a:lstStyle/>
        <a:p>
          <a:r>
            <a:rPr lang="en-US"/>
            <a:t>Implement the project as a micro service.</a:t>
          </a:r>
        </a:p>
      </dgm:t>
    </dgm:pt>
    <dgm:pt modelId="{BE085F73-5E1A-40C8-8FAB-1DE886F29EC1}" type="parTrans" cxnId="{529BF4E7-4565-436D-8F80-541089854FEC}">
      <dgm:prSet/>
      <dgm:spPr/>
      <dgm:t>
        <a:bodyPr/>
        <a:lstStyle/>
        <a:p>
          <a:endParaRPr lang="en-US"/>
        </a:p>
      </dgm:t>
    </dgm:pt>
    <dgm:pt modelId="{E0B97A30-F085-4D59-91CF-D97C4AF1294E}" type="sibTrans" cxnId="{529BF4E7-4565-436D-8F80-541089854FEC}">
      <dgm:prSet/>
      <dgm:spPr/>
      <dgm:t>
        <a:bodyPr/>
        <a:lstStyle/>
        <a:p>
          <a:endParaRPr lang="en-US"/>
        </a:p>
      </dgm:t>
    </dgm:pt>
    <dgm:pt modelId="{63618C18-EC61-43FC-8973-9B11D25702C3}">
      <dgm:prSet/>
      <dgm:spPr/>
      <dgm:t>
        <a:bodyPr/>
        <a:lstStyle/>
        <a:p>
          <a:r>
            <a:rPr lang="en-US"/>
            <a:t>Optimize generation time for random data.</a:t>
          </a:r>
        </a:p>
      </dgm:t>
    </dgm:pt>
    <dgm:pt modelId="{88E0ED9C-52AC-4208-8A1A-7848FDF5EF14}" type="parTrans" cxnId="{C1E5C4C1-0354-4552-9CEC-AB6DD79B4D1D}">
      <dgm:prSet/>
      <dgm:spPr/>
      <dgm:t>
        <a:bodyPr/>
        <a:lstStyle/>
        <a:p>
          <a:endParaRPr lang="en-US"/>
        </a:p>
      </dgm:t>
    </dgm:pt>
    <dgm:pt modelId="{13DE7CE2-034A-468B-9D4B-16DBFB0CB41C}" type="sibTrans" cxnId="{C1E5C4C1-0354-4552-9CEC-AB6DD79B4D1D}">
      <dgm:prSet/>
      <dgm:spPr/>
      <dgm:t>
        <a:bodyPr/>
        <a:lstStyle/>
        <a:p>
          <a:endParaRPr lang="en-US"/>
        </a:p>
      </dgm:t>
    </dgm:pt>
    <dgm:pt modelId="{D0FBC690-EE58-480A-9362-1D7B7A084477}" type="pres">
      <dgm:prSet presAssocID="{69BCA2DA-0546-430F-BD47-875A1A56DB98}" presName="root" presStyleCnt="0">
        <dgm:presLayoutVars>
          <dgm:dir/>
          <dgm:resizeHandles val="exact"/>
        </dgm:presLayoutVars>
      </dgm:prSet>
      <dgm:spPr/>
    </dgm:pt>
    <dgm:pt modelId="{E912176C-CE5E-4008-8A7E-5A9D0BA06583}" type="pres">
      <dgm:prSet presAssocID="{3006EDFF-B3A0-4839-835B-04A6CD5C4368}" presName="compNode" presStyleCnt="0"/>
      <dgm:spPr/>
    </dgm:pt>
    <dgm:pt modelId="{C987436B-09D5-4C54-A526-55CE192365FC}" type="pres">
      <dgm:prSet presAssocID="{3006EDFF-B3A0-4839-835B-04A6CD5C4368}" presName="bgRect" presStyleLbl="bgShp" presStyleIdx="0" presStyleCnt="3"/>
      <dgm:spPr/>
    </dgm:pt>
    <dgm:pt modelId="{DAB41D22-BB38-41FD-BE20-706EDA832CAF}" type="pres">
      <dgm:prSet presAssocID="{3006EDFF-B3A0-4839-835B-04A6CD5C43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36FA4CC-5775-48B8-98C6-88C7665AACEF}" type="pres">
      <dgm:prSet presAssocID="{3006EDFF-B3A0-4839-835B-04A6CD5C4368}" presName="spaceRect" presStyleCnt="0"/>
      <dgm:spPr/>
    </dgm:pt>
    <dgm:pt modelId="{520BDC82-FAAF-4512-9FDB-140856954B33}" type="pres">
      <dgm:prSet presAssocID="{3006EDFF-B3A0-4839-835B-04A6CD5C4368}" presName="parTx" presStyleLbl="revTx" presStyleIdx="0" presStyleCnt="3">
        <dgm:presLayoutVars>
          <dgm:chMax val="0"/>
          <dgm:chPref val="0"/>
        </dgm:presLayoutVars>
      </dgm:prSet>
      <dgm:spPr/>
    </dgm:pt>
    <dgm:pt modelId="{797B65F0-E77E-4D5D-88B1-1AA602B288B0}" type="pres">
      <dgm:prSet presAssocID="{0D340EB3-DC20-4AAB-8387-B2D05C458BEC}" presName="sibTrans" presStyleCnt="0"/>
      <dgm:spPr/>
    </dgm:pt>
    <dgm:pt modelId="{E87BB31E-0025-4BF3-A56F-A4B2655FFBED}" type="pres">
      <dgm:prSet presAssocID="{884F4133-D7FF-4D68-AC15-090FCEBB695C}" presName="compNode" presStyleCnt="0"/>
      <dgm:spPr/>
    </dgm:pt>
    <dgm:pt modelId="{338BAB7C-B402-44E5-B43A-FF422FC56B5E}" type="pres">
      <dgm:prSet presAssocID="{884F4133-D7FF-4D68-AC15-090FCEBB695C}" presName="bgRect" presStyleLbl="bgShp" presStyleIdx="1" presStyleCnt="3"/>
      <dgm:spPr/>
    </dgm:pt>
    <dgm:pt modelId="{CEFBE42A-0F04-4C05-AEC8-BA146EBBE3A7}" type="pres">
      <dgm:prSet presAssocID="{884F4133-D7FF-4D68-AC15-090FCEBB69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429C01B-68C8-49A3-957C-0A62B92BA80D}" type="pres">
      <dgm:prSet presAssocID="{884F4133-D7FF-4D68-AC15-090FCEBB695C}" presName="spaceRect" presStyleCnt="0"/>
      <dgm:spPr/>
    </dgm:pt>
    <dgm:pt modelId="{632901B1-3DD4-4184-BE0E-3AAE0033ED40}" type="pres">
      <dgm:prSet presAssocID="{884F4133-D7FF-4D68-AC15-090FCEBB695C}" presName="parTx" presStyleLbl="revTx" presStyleIdx="1" presStyleCnt="3">
        <dgm:presLayoutVars>
          <dgm:chMax val="0"/>
          <dgm:chPref val="0"/>
        </dgm:presLayoutVars>
      </dgm:prSet>
      <dgm:spPr/>
    </dgm:pt>
    <dgm:pt modelId="{A729B815-19F2-47B3-8170-6AD88AA19D00}" type="pres">
      <dgm:prSet presAssocID="{E0B97A30-F085-4D59-91CF-D97C4AF1294E}" presName="sibTrans" presStyleCnt="0"/>
      <dgm:spPr/>
    </dgm:pt>
    <dgm:pt modelId="{B9989C93-9591-434B-ADE9-C98F7471A0C8}" type="pres">
      <dgm:prSet presAssocID="{63618C18-EC61-43FC-8973-9B11D25702C3}" presName="compNode" presStyleCnt="0"/>
      <dgm:spPr/>
    </dgm:pt>
    <dgm:pt modelId="{9E58F11A-23E4-4FA2-8961-D94F0F6DF12B}" type="pres">
      <dgm:prSet presAssocID="{63618C18-EC61-43FC-8973-9B11D25702C3}" presName="bgRect" presStyleLbl="bgShp" presStyleIdx="2" presStyleCnt="3"/>
      <dgm:spPr/>
    </dgm:pt>
    <dgm:pt modelId="{74D80012-2D8D-4541-BCA8-0DE6D8FD526E}" type="pres">
      <dgm:prSet presAssocID="{63618C18-EC61-43FC-8973-9B11D25702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70732AA0-E55F-4F4D-A5A1-12A1C572B155}" type="pres">
      <dgm:prSet presAssocID="{63618C18-EC61-43FC-8973-9B11D25702C3}" presName="spaceRect" presStyleCnt="0"/>
      <dgm:spPr/>
    </dgm:pt>
    <dgm:pt modelId="{3603A89B-9270-4F82-841F-D6D05E4B354F}" type="pres">
      <dgm:prSet presAssocID="{63618C18-EC61-43FC-8973-9B11D25702C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E7971D-4053-4696-AD28-0C686C423761}" type="presOf" srcId="{63618C18-EC61-43FC-8973-9B11D25702C3}" destId="{3603A89B-9270-4F82-841F-D6D05E4B354F}" srcOrd="0" destOrd="0" presId="urn:microsoft.com/office/officeart/2018/2/layout/IconVerticalSolidList"/>
    <dgm:cxn modelId="{E031CC29-A382-48B5-9588-31894A2ECCFD}" type="presOf" srcId="{3006EDFF-B3A0-4839-835B-04A6CD5C4368}" destId="{520BDC82-FAAF-4512-9FDB-140856954B33}" srcOrd="0" destOrd="0" presId="urn:microsoft.com/office/officeart/2018/2/layout/IconVerticalSolidList"/>
    <dgm:cxn modelId="{0C517E7B-4E0F-4061-94DC-2B9EA514B0C5}" type="presOf" srcId="{69BCA2DA-0546-430F-BD47-875A1A56DB98}" destId="{D0FBC690-EE58-480A-9362-1D7B7A084477}" srcOrd="0" destOrd="0" presId="urn:microsoft.com/office/officeart/2018/2/layout/IconVerticalSolidList"/>
    <dgm:cxn modelId="{39750481-80D1-4FD1-A21C-EE57561CB4DA}" type="presOf" srcId="{884F4133-D7FF-4D68-AC15-090FCEBB695C}" destId="{632901B1-3DD4-4184-BE0E-3AAE0033ED40}" srcOrd="0" destOrd="0" presId="urn:microsoft.com/office/officeart/2018/2/layout/IconVerticalSolidList"/>
    <dgm:cxn modelId="{8DDE70B7-46AB-4DC3-8210-E95E7656B8B3}" srcId="{69BCA2DA-0546-430F-BD47-875A1A56DB98}" destId="{3006EDFF-B3A0-4839-835B-04A6CD5C4368}" srcOrd="0" destOrd="0" parTransId="{F0D8A309-48BC-4911-9CE5-F4B5595AE440}" sibTransId="{0D340EB3-DC20-4AAB-8387-B2D05C458BEC}"/>
    <dgm:cxn modelId="{C1E5C4C1-0354-4552-9CEC-AB6DD79B4D1D}" srcId="{69BCA2DA-0546-430F-BD47-875A1A56DB98}" destId="{63618C18-EC61-43FC-8973-9B11D25702C3}" srcOrd="2" destOrd="0" parTransId="{88E0ED9C-52AC-4208-8A1A-7848FDF5EF14}" sibTransId="{13DE7CE2-034A-468B-9D4B-16DBFB0CB41C}"/>
    <dgm:cxn modelId="{529BF4E7-4565-436D-8F80-541089854FEC}" srcId="{69BCA2DA-0546-430F-BD47-875A1A56DB98}" destId="{884F4133-D7FF-4D68-AC15-090FCEBB695C}" srcOrd="1" destOrd="0" parTransId="{BE085F73-5E1A-40C8-8FAB-1DE886F29EC1}" sibTransId="{E0B97A30-F085-4D59-91CF-D97C4AF1294E}"/>
    <dgm:cxn modelId="{30ED8A01-FA15-42AC-BFD8-17D3AEA8F529}" type="presParOf" srcId="{D0FBC690-EE58-480A-9362-1D7B7A084477}" destId="{E912176C-CE5E-4008-8A7E-5A9D0BA06583}" srcOrd="0" destOrd="0" presId="urn:microsoft.com/office/officeart/2018/2/layout/IconVerticalSolidList"/>
    <dgm:cxn modelId="{9C0748D1-21B9-4034-98DB-31156E4B1D2B}" type="presParOf" srcId="{E912176C-CE5E-4008-8A7E-5A9D0BA06583}" destId="{C987436B-09D5-4C54-A526-55CE192365FC}" srcOrd="0" destOrd="0" presId="urn:microsoft.com/office/officeart/2018/2/layout/IconVerticalSolidList"/>
    <dgm:cxn modelId="{AFBC5C1C-C51C-4C00-A76B-215966026188}" type="presParOf" srcId="{E912176C-CE5E-4008-8A7E-5A9D0BA06583}" destId="{DAB41D22-BB38-41FD-BE20-706EDA832CAF}" srcOrd="1" destOrd="0" presId="urn:microsoft.com/office/officeart/2018/2/layout/IconVerticalSolidList"/>
    <dgm:cxn modelId="{8FCB6F12-C7A4-488F-8755-B25E30464000}" type="presParOf" srcId="{E912176C-CE5E-4008-8A7E-5A9D0BA06583}" destId="{636FA4CC-5775-48B8-98C6-88C7665AACEF}" srcOrd="2" destOrd="0" presId="urn:microsoft.com/office/officeart/2018/2/layout/IconVerticalSolidList"/>
    <dgm:cxn modelId="{65D91828-959A-4C6E-9ED9-7EDB1541BB17}" type="presParOf" srcId="{E912176C-CE5E-4008-8A7E-5A9D0BA06583}" destId="{520BDC82-FAAF-4512-9FDB-140856954B33}" srcOrd="3" destOrd="0" presId="urn:microsoft.com/office/officeart/2018/2/layout/IconVerticalSolidList"/>
    <dgm:cxn modelId="{ADA9EE3A-0846-47D3-948A-154D169EC36A}" type="presParOf" srcId="{D0FBC690-EE58-480A-9362-1D7B7A084477}" destId="{797B65F0-E77E-4D5D-88B1-1AA602B288B0}" srcOrd="1" destOrd="0" presId="urn:microsoft.com/office/officeart/2018/2/layout/IconVerticalSolidList"/>
    <dgm:cxn modelId="{6C77BFD3-E5A4-4A3D-A2CC-25E51A861FB3}" type="presParOf" srcId="{D0FBC690-EE58-480A-9362-1D7B7A084477}" destId="{E87BB31E-0025-4BF3-A56F-A4B2655FFBED}" srcOrd="2" destOrd="0" presId="urn:microsoft.com/office/officeart/2018/2/layout/IconVerticalSolidList"/>
    <dgm:cxn modelId="{ACC41006-35B2-4468-9C34-34F107FC776F}" type="presParOf" srcId="{E87BB31E-0025-4BF3-A56F-A4B2655FFBED}" destId="{338BAB7C-B402-44E5-B43A-FF422FC56B5E}" srcOrd="0" destOrd="0" presId="urn:microsoft.com/office/officeart/2018/2/layout/IconVerticalSolidList"/>
    <dgm:cxn modelId="{8ABA25ED-6849-4DA0-8245-9395B3BBBDC9}" type="presParOf" srcId="{E87BB31E-0025-4BF3-A56F-A4B2655FFBED}" destId="{CEFBE42A-0F04-4C05-AEC8-BA146EBBE3A7}" srcOrd="1" destOrd="0" presId="urn:microsoft.com/office/officeart/2018/2/layout/IconVerticalSolidList"/>
    <dgm:cxn modelId="{C5DFD3E4-A6EC-439D-8A4F-4E274F595890}" type="presParOf" srcId="{E87BB31E-0025-4BF3-A56F-A4B2655FFBED}" destId="{0429C01B-68C8-49A3-957C-0A62B92BA80D}" srcOrd="2" destOrd="0" presId="urn:microsoft.com/office/officeart/2018/2/layout/IconVerticalSolidList"/>
    <dgm:cxn modelId="{81BD03C6-A4BC-4BFB-A518-207EF076B791}" type="presParOf" srcId="{E87BB31E-0025-4BF3-A56F-A4B2655FFBED}" destId="{632901B1-3DD4-4184-BE0E-3AAE0033ED40}" srcOrd="3" destOrd="0" presId="urn:microsoft.com/office/officeart/2018/2/layout/IconVerticalSolidList"/>
    <dgm:cxn modelId="{492D268D-6F50-4492-85A7-C6A29B8583E0}" type="presParOf" srcId="{D0FBC690-EE58-480A-9362-1D7B7A084477}" destId="{A729B815-19F2-47B3-8170-6AD88AA19D00}" srcOrd="3" destOrd="0" presId="urn:microsoft.com/office/officeart/2018/2/layout/IconVerticalSolidList"/>
    <dgm:cxn modelId="{661379BF-9C49-4DCB-97F7-483F8F8CD034}" type="presParOf" srcId="{D0FBC690-EE58-480A-9362-1D7B7A084477}" destId="{B9989C93-9591-434B-ADE9-C98F7471A0C8}" srcOrd="4" destOrd="0" presId="urn:microsoft.com/office/officeart/2018/2/layout/IconVerticalSolidList"/>
    <dgm:cxn modelId="{443700D5-C3FE-4E18-AD2D-707AF182F40C}" type="presParOf" srcId="{B9989C93-9591-434B-ADE9-C98F7471A0C8}" destId="{9E58F11A-23E4-4FA2-8961-D94F0F6DF12B}" srcOrd="0" destOrd="0" presId="urn:microsoft.com/office/officeart/2018/2/layout/IconVerticalSolidList"/>
    <dgm:cxn modelId="{AC61FFFF-414E-44D0-A110-169E4DA033B6}" type="presParOf" srcId="{B9989C93-9591-434B-ADE9-C98F7471A0C8}" destId="{74D80012-2D8D-4541-BCA8-0DE6D8FD526E}" srcOrd="1" destOrd="0" presId="urn:microsoft.com/office/officeart/2018/2/layout/IconVerticalSolidList"/>
    <dgm:cxn modelId="{D4EF0E47-3564-4AB0-9D42-CCFE2C1E353D}" type="presParOf" srcId="{B9989C93-9591-434B-ADE9-C98F7471A0C8}" destId="{70732AA0-E55F-4F4D-A5A1-12A1C572B155}" srcOrd="2" destOrd="0" presId="urn:microsoft.com/office/officeart/2018/2/layout/IconVerticalSolidList"/>
    <dgm:cxn modelId="{34A8D283-3920-432E-9C96-BED4706915DC}" type="presParOf" srcId="{B9989C93-9591-434B-ADE9-C98F7471A0C8}" destId="{3603A89B-9270-4F82-841F-D6D05E4B35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7436B-09D5-4C54-A526-55CE192365FC}">
      <dsp:nvSpPr>
        <dsp:cNvPr id="0" name=""/>
        <dsp:cNvSpPr/>
      </dsp:nvSpPr>
      <dsp:spPr>
        <a:xfrm>
          <a:off x="0" y="531"/>
          <a:ext cx="11215234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1D22-BB38-41FD-BE20-706EDA832CA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BDC82-FAAF-4512-9FDB-140856954B33}">
      <dsp:nvSpPr>
        <dsp:cNvPr id="0" name=""/>
        <dsp:cNvSpPr/>
      </dsp:nvSpPr>
      <dsp:spPr>
        <a:xfrm>
          <a:off x="1435590" y="531"/>
          <a:ext cx="977964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 a dedicated File System for handling encrypted file for optimized Read/Write operations.</a:t>
          </a:r>
        </a:p>
      </dsp:txBody>
      <dsp:txXfrm>
        <a:off x="1435590" y="531"/>
        <a:ext cx="9779644" cy="1242935"/>
      </dsp:txXfrm>
    </dsp:sp>
    <dsp:sp modelId="{338BAB7C-B402-44E5-B43A-FF422FC56B5E}">
      <dsp:nvSpPr>
        <dsp:cNvPr id="0" name=""/>
        <dsp:cNvSpPr/>
      </dsp:nvSpPr>
      <dsp:spPr>
        <a:xfrm>
          <a:off x="0" y="1554201"/>
          <a:ext cx="11215234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BE42A-0F04-4C05-AEC8-BA146EBBE3A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901B1-3DD4-4184-BE0E-3AAE0033ED40}">
      <dsp:nvSpPr>
        <dsp:cNvPr id="0" name=""/>
        <dsp:cNvSpPr/>
      </dsp:nvSpPr>
      <dsp:spPr>
        <a:xfrm>
          <a:off x="1435590" y="1554201"/>
          <a:ext cx="977964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 the project as a micro service.</a:t>
          </a:r>
        </a:p>
      </dsp:txBody>
      <dsp:txXfrm>
        <a:off x="1435590" y="1554201"/>
        <a:ext cx="9779644" cy="1242935"/>
      </dsp:txXfrm>
    </dsp:sp>
    <dsp:sp modelId="{9E58F11A-23E4-4FA2-8961-D94F0F6DF12B}">
      <dsp:nvSpPr>
        <dsp:cNvPr id="0" name=""/>
        <dsp:cNvSpPr/>
      </dsp:nvSpPr>
      <dsp:spPr>
        <a:xfrm>
          <a:off x="0" y="3107870"/>
          <a:ext cx="11215234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80012-2D8D-4541-BCA8-0DE6D8FD526E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3A89B-9270-4F82-841F-D6D05E4B354F}">
      <dsp:nvSpPr>
        <dsp:cNvPr id="0" name=""/>
        <dsp:cNvSpPr/>
      </dsp:nvSpPr>
      <dsp:spPr>
        <a:xfrm>
          <a:off x="1435590" y="3107870"/>
          <a:ext cx="9779644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 generation time for random data.</a:t>
          </a:r>
        </a:p>
      </dsp:txBody>
      <dsp:txXfrm>
        <a:off x="1435590" y="3107870"/>
        <a:ext cx="9779644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5DD7-DB69-26A8-654D-F53781674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2661" y="949269"/>
            <a:ext cx="7077456" cy="2184585"/>
          </a:xfrm>
        </p:spPr>
        <p:txBody>
          <a:bodyPr/>
          <a:lstStyle/>
          <a:p>
            <a:r>
              <a:rPr lang="en-US" dirty="0"/>
              <a:t>Random Number Generator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13522-EBE4-7690-68A1-C50CC83EF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6407" y="4540827"/>
            <a:ext cx="3682093" cy="1476252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by</a:t>
            </a:r>
          </a:p>
          <a:p>
            <a:r>
              <a:rPr lang="en-US" b="1" dirty="0">
                <a:latin typeface="Arial Black" panose="020B0A04020102020204" pitchFamily="34" charset="0"/>
              </a:rPr>
              <a:t>Jay Bhatt</a:t>
            </a:r>
          </a:p>
          <a:p>
            <a:r>
              <a:rPr lang="en-US" b="1" dirty="0">
                <a:latin typeface="Arial Black" panose="020B0A04020102020204" pitchFamily="34" charset="0"/>
              </a:rPr>
              <a:t>&amp; </a:t>
            </a:r>
          </a:p>
          <a:p>
            <a:r>
              <a:rPr lang="en-US" b="1" dirty="0">
                <a:latin typeface="Arial Black" panose="020B0A04020102020204" pitchFamily="34" charset="0"/>
              </a:rPr>
              <a:t>Krishna Kant Singh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3383-83E3-26D7-FC38-68BF9567F5F6}"/>
              </a:ext>
            </a:extLst>
          </p:cNvPr>
          <p:cNvSpPr txBox="1">
            <a:spLocks/>
          </p:cNvSpPr>
          <p:nvPr/>
        </p:nvSpPr>
        <p:spPr>
          <a:xfrm>
            <a:off x="2792661" y="3247046"/>
            <a:ext cx="6086296" cy="590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3600" b="0" dirty="0">
                <a:solidFill>
                  <a:srgbClr val="0065A4"/>
                </a:solidFill>
              </a:rPr>
              <a:t>Using file as entropy source</a:t>
            </a:r>
            <a:endParaRPr lang="en-IN" sz="3600" b="0" dirty="0">
              <a:solidFill>
                <a:srgbClr val="0065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9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4C1-0CBA-50AA-9A99-2418B2AF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B9656-E17B-3203-B2D3-011F4D61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6028A-A0FD-5B66-13CD-A7CD3A6C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2176689"/>
            <a:ext cx="11215235" cy="33260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Models are stored in SQLite3 database.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following models are used in our project –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Token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Token – a unique token provided to user (Primary key).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Data – amount of data that can be redeemed by the user.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Exp – expiry date of the token.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0110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A9DF-FBA1-CD1A-403A-3CA48F5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B4092-4727-84FA-AC07-00B8E6FD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1C671-5924-9A6C-2919-E9C99004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2090896"/>
            <a:ext cx="11215235" cy="321173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Users verify themselves by completing a captcha.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If successful, user is presented with a </a:t>
            </a:r>
            <a:r>
              <a:rPr lang="en-US" sz="2000" dirty="0" err="1"/>
              <a:t>Token_id</a:t>
            </a:r>
            <a:r>
              <a:rPr lang="en-US" sz="20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Django-simple-captcha is used for captcha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35266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2FDA-60F7-6AC1-3375-BD4B1063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3AE5A-6243-3E69-7C19-680C0430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3E7A5-0288-6ED4-FEFD-014699FD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37914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API endpoint located at “/</a:t>
            </a:r>
            <a:r>
              <a:rPr lang="en-US" sz="2000" dirty="0" err="1"/>
              <a:t>api</a:t>
            </a:r>
            <a:r>
              <a:rPr lang="en-US" sz="2000" dirty="0"/>
              <a:t>/generate/”.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Request format contains following fields –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Token – token generated by visiting “/token/”.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Size – number of bytes required by user.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request is valid, user is presented with a random number of requested size.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request is invalid, user is presented with error response describing error occurred.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93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7549-328E-4E7B-F677-8E6A841B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FB373-48EA-A521-894C-E7BA6463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7F6DF-0CC2-02E2-3664-014084E4F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API endpoint located at “/</a:t>
            </a:r>
            <a:r>
              <a:rPr lang="en-US" sz="2000" dirty="0" err="1"/>
              <a:t>api</a:t>
            </a:r>
            <a:r>
              <a:rPr lang="en-US" sz="2000" dirty="0"/>
              <a:t>/upload/”.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Request format contains following fields –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File – file data.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Token – token generated by visiting “/token/”.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successful, user gets a success response and file is uploaded.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Else user gets an error response with brief description of error.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66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269A-D539-2836-2D96-18E67A0A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2D81C-FE69-8BEB-63E3-CD42DC1C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F2AE5-F0E6-11D2-6D67-B7542914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API endpoint located at “/</a:t>
            </a:r>
            <a:r>
              <a:rPr lang="en-US" sz="2000" dirty="0" err="1"/>
              <a:t>api</a:t>
            </a:r>
            <a:r>
              <a:rPr lang="en-US" sz="2000" dirty="0"/>
              <a:t>/balance/”.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Request format contains following fields –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Token – token generated by visiting “/token/”.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successful, user gets a success response along with size up to which a user can generate  random numbers from the API without adding new data.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Else user gets an error response with brief description of error.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52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CC71-DDB5-4E8A-9040-AC0BFF07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BD314-DADA-EDC9-97FA-C0173E48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B4360-702F-2084-596B-7E17B6A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866071"/>
            <a:ext cx="11323320" cy="366138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2000" dirty="0" err="1"/>
              <a:t>APScheduler</a:t>
            </a:r>
            <a:r>
              <a:rPr lang="en-US" sz="2000" dirty="0"/>
              <a:t> is used to schedule scripts.</a:t>
            </a:r>
          </a:p>
          <a:p>
            <a:pPr>
              <a:lnSpc>
                <a:spcPct val="250000"/>
              </a:lnSpc>
            </a:pPr>
            <a:r>
              <a:rPr lang="en-US" sz="2000" dirty="0"/>
              <a:t>Following scripts are scheduled in our project –</a:t>
            </a:r>
            <a:endParaRPr lang="en-IN" sz="2000" dirty="0"/>
          </a:p>
          <a:p>
            <a:pPr lvl="1">
              <a:lnSpc>
                <a:spcPct val="200000"/>
              </a:lnSpc>
            </a:pPr>
            <a:r>
              <a:rPr lang="en-IN" sz="1900" dirty="0"/>
              <a:t>Fast crypt – this job encrypts various files and stores them in the encrypted section of file system.</a:t>
            </a:r>
          </a:p>
          <a:p>
            <a:pPr lvl="1">
              <a:lnSpc>
                <a:spcPct val="200000"/>
              </a:lnSpc>
            </a:pPr>
            <a:r>
              <a:rPr lang="en-IN" sz="1900" dirty="0"/>
              <a:t>Auto token deletion – this job is run to remove all tokens which have exceeded their expiry date.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54376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B685-0258-C234-297C-C3E3527EC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4945598" cy="1243584"/>
          </a:xfrm>
        </p:spPr>
        <p:txBody>
          <a:bodyPr anchor="ctr">
            <a:normAutofit/>
          </a:bodyPr>
          <a:lstStyle/>
          <a:p>
            <a:r>
              <a:rPr lang="en-US" sz="4200"/>
              <a:t>Screenshots and Demo</a:t>
            </a:r>
            <a:endParaRPr lang="en-IN" sz="420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4C6A166-0EBE-E2ED-BD5B-F6665E4B4F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52200" y="6315075"/>
            <a:ext cx="406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414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26883A-5179-709A-9426-CFDB9C34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Index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CAD4DB-42F8-12C4-36DE-259071DA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pic>
        <p:nvPicPr>
          <p:cNvPr id="5" name="Picture 4" descr="A screenshot of an orange computer&#10;&#10;Description automatically generated with low confidence">
            <a:extLst>
              <a:ext uri="{FF2B5EF4-FFF2-40B4-BE49-F238E27FC236}">
                <a16:creationId xmlns:a16="http://schemas.microsoft.com/office/drawing/2014/main" id="{270A291F-5183-A98D-358F-065232BF7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4"/>
          <a:stretch/>
        </p:blipFill>
        <p:spPr>
          <a:xfrm>
            <a:off x="634868" y="1589359"/>
            <a:ext cx="10922264" cy="42148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212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E193-9EAB-E36C-811A-7A6A6C64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generation page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B970B-2B6D-CF1C-565B-699A55A5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 descr="A screenshot of a computer error&#10;&#10;Description automatically generated with low confidence">
            <a:extLst>
              <a:ext uri="{FF2B5EF4-FFF2-40B4-BE49-F238E27FC236}">
                <a16:creationId xmlns:a16="http://schemas.microsoft.com/office/drawing/2014/main" id="{EA7BCB7D-7FD8-C11B-2540-7D2F447D1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0"/>
          <a:stretch/>
        </p:blipFill>
        <p:spPr>
          <a:xfrm>
            <a:off x="712973" y="1966663"/>
            <a:ext cx="10766053" cy="34761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891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Implementation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D5918A78-D581-CD17-7453-7F0454969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9" r="66125" b="60702"/>
          <a:stretch/>
        </p:blipFill>
        <p:spPr>
          <a:xfrm>
            <a:off x="736600" y="1843314"/>
            <a:ext cx="4889499" cy="252483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0E505D-52CC-6747-4178-2F552016C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670" r="60020" b="55267"/>
          <a:stretch/>
        </p:blipFill>
        <p:spPr>
          <a:xfrm>
            <a:off x="6479298" y="1843314"/>
            <a:ext cx="4976102" cy="25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8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FF2C-0053-8BDB-805E-D83A0216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B50D1-FB60-9A51-029F-0B441477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C8440-7D25-170D-A473-F78CA572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2184854"/>
            <a:ext cx="11215235" cy="3187246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number generator is a function which generates a sequence of numbers that cannot be reasonably predicted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RNG are classified in 2 types:</a:t>
            </a:r>
          </a:p>
          <a:p>
            <a:pPr lvl="1"/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PRNG </a:t>
            </a:r>
          </a:p>
          <a:p>
            <a:pPr lvl="2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Pseudo RNG.</a:t>
            </a:r>
          </a:p>
          <a:p>
            <a:pPr lvl="2"/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epends on  an algorithm and a seed.</a:t>
            </a:r>
          </a:p>
          <a:p>
            <a:pPr lvl="2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Sequence can be recreated with same seed.</a:t>
            </a:r>
          </a:p>
          <a:p>
            <a:pPr lvl="1"/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TRNG</a:t>
            </a:r>
          </a:p>
          <a:p>
            <a:pPr lvl="2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 RNG.</a:t>
            </a:r>
          </a:p>
          <a:p>
            <a:pPr lvl="2"/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 values from entropy present in environment.</a:t>
            </a:r>
          </a:p>
          <a:p>
            <a:pPr lvl="2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be biased, either Software Whitening </a:t>
            </a:r>
            <a:r>
              <a:rPr lang="en-IN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used, or the value is used as a seed with a PRNG.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6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495561CF-4EA8-C7B6-E878-C95986A8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8A744-51E9-4516-0EBF-1DE8BE3E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6" name="Rng POC">
            <a:hlinkClick r:id="" action="ppaction://media"/>
            <a:extLst>
              <a:ext uri="{FF2B5EF4-FFF2-40B4-BE49-F238E27FC236}">
                <a16:creationId xmlns:a16="http://schemas.microsoft.com/office/drawing/2014/main" id="{CE3469D8-BF9F-F15B-16A8-C32E012BDC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3152"/>
          <a:stretch/>
        </p:blipFill>
        <p:spPr>
          <a:xfrm>
            <a:off x="714812" y="1815548"/>
            <a:ext cx="10762375" cy="43069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616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137E-5ADC-7859-0AB1-6C242650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6C0B7-D0BB-445B-ACBA-220ECC65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647C05C-2F71-8756-1A3A-1D37F031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163277"/>
              </p:ext>
            </p:extLst>
          </p:nvPr>
        </p:nvGraphicFramePr>
        <p:xfrm>
          <a:off x="443365" y="1825625"/>
          <a:ext cx="11215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10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A2F5-6483-5C74-D9B0-8DE643C63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CC74A8A-1570-6015-0A0A-69C4916F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B01CC-282D-15DE-3B84-6530AA44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7499EA-BF49-91C0-FFAF-F78E1A558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857613"/>
            <a:ext cx="7915730" cy="3991644"/>
          </a:xfrm>
        </p:spPr>
        <p:txBody>
          <a:bodyPr/>
          <a:lstStyle/>
          <a:p>
            <a:r>
              <a:rPr lang="en-US" sz="2000" dirty="0"/>
              <a:t>Cryptography</a:t>
            </a:r>
          </a:p>
          <a:p>
            <a:endParaRPr lang="en-US" sz="2000" dirty="0"/>
          </a:p>
          <a:p>
            <a:r>
              <a:rPr lang="en-US" sz="2000" dirty="0"/>
              <a:t>Monte Carlo simulations</a:t>
            </a:r>
          </a:p>
          <a:p>
            <a:endParaRPr lang="en-US" sz="2000" dirty="0"/>
          </a:p>
          <a:p>
            <a:r>
              <a:rPr lang="en-US" sz="2000" dirty="0"/>
              <a:t>Gaming and gambling</a:t>
            </a:r>
          </a:p>
          <a:p>
            <a:endParaRPr lang="en-US" sz="2000" dirty="0"/>
          </a:p>
          <a:p>
            <a:r>
              <a:rPr lang="en-US" sz="2000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38482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BB66-AF1C-E469-39EF-5985B82D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2AD1D-5E66-6A20-2CD9-790B7401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6B743-6D37-0432-808A-8178760DD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“To develop a reliable random number generator which can generate a random sequence which cannot be predicted by an attacker.”</a:t>
            </a:r>
          </a:p>
          <a:p>
            <a:pPr marL="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Currently we have many systems which generate random numbers. However, many of them depend on a seed and if presented again with the same seed, will recreate the same sequence. Many true random number generators exist as well, but they either only generate a seed or have an inherent bias. We aim to create a random number generator which does not depend on an input seed from user, and hence does not recreate a sequence.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8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ADC4-BD9C-F698-010C-39D91E9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3D47D-69AF-D633-0557-DBEDAB3A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FBF4B-FF0E-310E-4EEF-DD949A88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17461"/>
            <a:ext cx="11215235" cy="39791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 accept files from various clients and store them as encrypted files in our database.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These files are then used as source of random data and are enqueued.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When a user asks for a number, we check if –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Their token is valid.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They have uploaded enough data.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After the check is done, we deque some amount of data (as provided in API request argument) and serve the random number accordingly.</a:t>
            </a:r>
          </a:p>
        </p:txBody>
      </p:sp>
    </p:spTree>
    <p:extLst>
      <p:ext uri="{BB962C8B-B14F-4D97-AF65-F5344CB8AC3E}">
        <p14:creationId xmlns:p14="http://schemas.microsoft.com/office/powerpoint/2010/main" val="1208392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6D3-AF5D-1EA3-3443-B7D23EEC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Diagram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12005-BF5C-47C5-7D77-C1A58739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77" y="1521096"/>
            <a:ext cx="4872615" cy="4351338"/>
          </a:xfrm>
        </p:spPr>
      </p:pic>
    </p:spTree>
    <p:extLst>
      <p:ext uri="{BB962C8B-B14F-4D97-AF65-F5344CB8AC3E}">
        <p14:creationId xmlns:p14="http://schemas.microsoft.com/office/powerpoint/2010/main" val="88413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B9F6-FCB1-789D-DEFF-5E1474E2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BB2E9-D18F-96AE-75A4-AA2B7100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30893-0B19-8FAB-CF27-D08F165C4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Django Web Framework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Python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SQLite3 as database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pip as package manager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Python modules such as </a:t>
            </a:r>
            <a:r>
              <a:rPr lang="en-IN" sz="2000" dirty="0" err="1"/>
              <a:t>cURL</a:t>
            </a:r>
            <a:r>
              <a:rPr lang="en-IN" sz="2000" dirty="0"/>
              <a:t>, requests, cryptography, etc.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Python </a:t>
            </a:r>
            <a:r>
              <a:rPr lang="en-IN" sz="2000" dirty="0" err="1"/>
              <a:t>venv</a:t>
            </a:r>
            <a:r>
              <a:rPr lang="en-IN" sz="2000" dirty="0"/>
              <a:t> for a virtual environment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Advanced Python Scheduler (</a:t>
            </a:r>
            <a:r>
              <a:rPr lang="en-IN" sz="2000" dirty="0" err="1"/>
              <a:t>APScheduler</a:t>
            </a:r>
            <a:r>
              <a:rPr lang="en-IN" sz="2000" dirty="0"/>
              <a:t>) to schedule various scripts</a:t>
            </a:r>
          </a:p>
        </p:txBody>
      </p:sp>
    </p:spTree>
    <p:extLst>
      <p:ext uri="{BB962C8B-B14F-4D97-AF65-F5344CB8AC3E}">
        <p14:creationId xmlns:p14="http://schemas.microsoft.com/office/powerpoint/2010/main" val="29268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FAA5-7BFA-17F4-E4C2-455D3F26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Tests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05CC4-F6F9-1022-0AD5-B9C88FFC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1CBF6-00EA-D4FF-7E22-84AC2B63D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Statistical test : </a:t>
            </a:r>
            <a:r>
              <a:rPr lang="en-US" sz="2000" dirty="0"/>
              <a:t>A statistical test, also known as a hypothesis test, is a procedure used to make an inference or draw conclusions about a population based on a sample of data. </a:t>
            </a:r>
          </a:p>
          <a:p>
            <a:endParaRPr lang="en-US" sz="2000" dirty="0"/>
          </a:p>
          <a:p>
            <a:r>
              <a:rPr lang="en-US" sz="2000" dirty="0"/>
              <a:t>Chi-squared test : The chi-squared test is a statistical test used to determine whether there is a significant difference between observed data and expected data, assuming a specific null hypothesis. It is commonly used to assess the goodness-of-fit of a distribution or to test for independence between variables.</a:t>
            </a:r>
          </a:p>
          <a:p>
            <a:endParaRPr lang="en-US" sz="2000" dirty="0"/>
          </a:p>
          <a:p>
            <a:r>
              <a:rPr lang="en-US" sz="2000" dirty="0"/>
              <a:t>Diehard tests : The Diehard tests are a battery of statistical tests designed to assess the quality and randomness of random number generators.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5308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B685-0258-C234-297C-C3E3527E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/>
              <a:t>Features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6A166-0EBE-E2ED-BD5B-F6665E4B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473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16c05727-aa75-4e4a-9b5f-8a80a1165891"/>
    <ds:schemaRef ds:uri="http://purl.org/dc/terms/"/>
    <ds:schemaRef ds:uri="http://purl.org/dc/elements/1.1/"/>
    <ds:schemaRef ds:uri="71af3243-3dd4-4a8d-8c0d-dd76da1f02a5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144</TotalTime>
  <Words>835</Words>
  <Application>Microsoft Office PowerPoint</Application>
  <PresentationFormat>Widescreen</PresentationFormat>
  <Paragraphs>117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Trade Gothic LT Pro</vt:lpstr>
      <vt:lpstr>Trebuchet MS</vt:lpstr>
      <vt:lpstr>Office Theme</vt:lpstr>
      <vt:lpstr>Random Number Generator</vt:lpstr>
      <vt:lpstr>Introduction</vt:lpstr>
      <vt:lpstr>Application</vt:lpstr>
      <vt:lpstr>Problem Statement</vt:lpstr>
      <vt:lpstr>Approach</vt:lpstr>
      <vt:lpstr>Logic Diagram</vt:lpstr>
      <vt:lpstr>Technologies used</vt:lpstr>
      <vt:lpstr>Randomness Tests</vt:lpstr>
      <vt:lpstr>Features</vt:lpstr>
      <vt:lpstr>Models</vt:lpstr>
      <vt:lpstr>Token</vt:lpstr>
      <vt:lpstr>Generate</vt:lpstr>
      <vt:lpstr>Upload</vt:lpstr>
      <vt:lpstr>Balance</vt:lpstr>
      <vt:lpstr>Scheduler</vt:lpstr>
      <vt:lpstr>Screenshots and Demo</vt:lpstr>
      <vt:lpstr>Index page</vt:lpstr>
      <vt:lpstr>Token generation page</vt:lpstr>
      <vt:lpstr>API Implementation Example</vt:lpstr>
      <vt:lpstr>Demo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Number Generator</dc:title>
  <dc:creator>cselab12</dc:creator>
  <cp:lastModifiedBy>Jay Bhatt</cp:lastModifiedBy>
  <cp:revision>27</cp:revision>
  <dcterms:created xsi:type="dcterms:W3CDTF">2022-11-28T13:38:33Z</dcterms:created>
  <dcterms:modified xsi:type="dcterms:W3CDTF">2023-05-16T11:37:37Z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